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  <p:sldMasterId id="2147483750" r:id="rId5"/>
  </p:sldMasterIdLst>
  <p:sldIdLst>
    <p:sldId id="257" r:id="rId6"/>
    <p:sldId id="266" r:id="rId7"/>
    <p:sldId id="259" r:id="rId8"/>
    <p:sldId id="262" r:id="rId9"/>
    <p:sldId id="264" r:id="rId10"/>
    <p:sldId id="258" r:id="rId11"/>
    <p:sldId id="26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19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Timeline%20with%20milestones%20(yellow)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399308576993913E-2"/>
          <c:y val="3.9426523297491037E-2"/>
          <c:w val="0.87774435881027235"/>
          <c:h val="0.5305408044063454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'[Timeline with milestones (yellow)1]Project Timeline'!$D$4</c:f>
              <c:strCache>
                <c:ptCount val="1"/>
                <c:pt idx="0">
                  <c:v>POSITION</c:v>
                </c:pt>
              </c:strCache>
            </c:strRef>
          </c:tx>
          <c:spPr>
            <a:noFill/>
          </c:spPr>
          <c:invertIfNegative val="0"/>
          <c:dLbls>
            <c:dLbl>
              <c:idx val="0"/>
              <c:layout>
                <c:manualLayout>
                  <c:x val="4.7163915818921949E-8"/>
                  <c:y val="-8.2121881209074843E-18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BEA-4427-A30B-201DFC81903A}"/>
                </c:ext>
              </c:extLst>
            </c:dLbl>
            <c:dLbl>
              <c:idx val="1"/>
              <c:layout>
                <c:manualLayout>
                  <c:x val="4.71639158093134E-8"/>
                  <c:y val="0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EA-4427-A30B-201DFC81903A}"/>
                </c:ext>
              </c:extLst>
            </c:dLbl>
            <c:dLbl>
              <c:idx val="2"/>
              <c:layout>
                <c:manualLayout>
                  <c:x val="4.71639158093134E-8"/>
                  <c:y val="0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EA-4427-A30B-201DFC81903A}"/>
                </c:ext>
              </c:extLst>
            </c:dLbl>
            <c:dLbl>
              <c:idx val="3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EA-4427-A30B-201DFC81903A}"/>
                </c:ext>
              </c:extLst>
            </c:dLbl>
            <c:dLbl>
              <c:idx val="4"/>
              <c:layout>
                <c:manualLayout>
                  <c:x val="1.047765518969786E-3"/>
                  <c:y val="-4.4898038697288686E-2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EA-4427-A30B-201DFC81903A}"/>
                </c:ext>
              </c:extLst>
            </c:dLbl>
            <c:dLbl>
              <c:idx val="5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EA-4427-A30B-201DFC81903A}"/>
                </c:ext>
              </c:extLst>
            </c:dLbl>
            <c:dLbl>
              <c:idx val="6"/>
              <c:layout>
                <c:manualLayout>
                  <c:x val="4.7163915820294599E-8"/>
                  <c:y val="1.3139500993451975E-16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EA-4427-A30B-201DFC81903A}"/>
                </c:ext>
              </c:extLst>
            </c:dLbl>
            <c:dLbl>
              <c:idx val="7"/>
              <c:layout>
                <c:manualLayout>
                  <c:x val="8.2494726318383284E-8"/>
                  <c:y val="-8.1290744515796889E-2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EA-4427-A30B-201DFC81903A}"/>
                </c:ext>
              </c:extLst>
            </c:dLbl>
            <c:dLbl>
              <c:idx val="8"/>
              <c:layout>
                <c:manualLayout>
                  <c:x val="4.7163915820294599E-8"/>
                  <c:y val="0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EA-4427-A30B-201DFC81903A}"/>
                </c:ext>
              </c:extLst>
            </c:dLbl>
            <c:dLbl>
              <c:idx val="9"/>
              <c:layout>
                <c:manualLayout>
                  <c:x val="4.7163915820294599E-8"/>
                  <c:y val="-1.6424376241814969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EA-4427-A30B-201DFC81903A}"/>
                </c:ext>
              </c:extLst>
            </c:dLbl>
            <c:dLbl>
              <c:idx val="10"/>
              <c:layout>
                <c:manualLayout>
                  <c:x val="4.7163915908144244E-8"/>
                  <c:y val="1.3139500993451975E-16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BEA-4427-A30B-201DFC81903A}"/>
                </c:ext>
              </c:extLst>
            </c:dLbl>
            <c:dLbl>
              <c:idx val="11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BEA-4427-A30B-201DFC81903A}"/>
                </c:ext>
              </c:extLst>
            </c:dLbl>
            <c:numFmt formatCode="m/d/yyyy" sourceLinked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txPr>
              <a:bodyPr vertOverflow="overflow" horzOverflow="overflow" wrap="square" lIns="38100" tIns="19050" rIns="38100" bIns="19050" anchor="ctr">
                <a:noAutofit/>
              </a:bodyPr>
              <a:lstStyle/>
              <a:p>
                <a:pPr>
                  <a:defRPr sz="1100" cap="all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errBars>
            <c:errBarType val="minus"/>
            <c:errValType val="percentage"/>
            <c:noEndCap val="0"/>
            <c:val val="100"/>
            <c:spPr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c:spPr>
          </c:errBars>
          <c:cat>
            <c:strRef>
              <c:f>'[Timeline with milestones (yellow)1]Project Timeline'!$C$5:$C$19</c:f>
              <c:strCache>
                <c:ptCount val="14"/>
                <c:pt idx="0">
                  <c:v>Project Start-Proposal</c:v>
                </c:pt>
                <c:pt idx="1">
                  <c:v>Requirment and feasibility</c:v>
                </c:pt>
                <c:pt idx="2">
                  <c:v>Market analysis</c:v>
                </c:pt>
                <c:pt idx="3">
                  <c:v>Bugdet Cost Ratio</c:v>
                </c:pt>
                <c:pt idx="4">
                  <c:v>Design(software)</c:v>
                </c:pt>
                <c:pt idx="5">
                  <c:v>Design(hardware)</c:v>
                </c:pt>
                <c:pt idx="6">
                  <c:v>Order Materials</c:v>
                </c:pt>
                <c:pt idx="7">
                  <c:v>Code(Prototype)</c:v>
                </c:pt>
                <c:pt idx="8">
                  <c:v>Build protoype( hardware)</c:v>
                </c:pt>
                <c:pt idx="9">
                  <c:v>Integrate Device with app</c:v>
                </c:pt>
                <c:pt idx="10">
                  <c:v>Testing prototype</c:v>
                </c:pt>
                <c:pt idx="11">
                  <c:v>Documenting</c:v>
                </c:pt>
                <c:pt idx="12">
                  <c:v>Presentation</c:v>
                </c:pt>
                <c:pt idx="13">
                  <c:v>Project completion and submission</c:v>
                </c:pt>
              </c:strCache>
              <c:extLst/>
            </c:strRef>
          </c:cat>
          <c:val>
            <c:numRef>
              <c:f>'[Timeline with milestones (yellow)1]Project Timeline'!$F$5:$F$19</c:f>
              <c:numCache>
                <c:formatCode>General</c:formatCode>
                <c:ptCount val="14"/>
                <c:pt idx="0">
                  <c:v>25</c:v>
                </c:pt>
                <c:pt idx="1">
                  <c:v>10</c:v>
                </c:pt>
                <c:pt idx="2">
                  <c:v>-10</c:v>
                </c:pt>
                <c:pt idx="3">
                  <c:v>15</c:v>
                </c:pt>
                <c:pt idx="4">
                  <c:v>20</c:v>
                </c:pt>
                <c:pt idx="5">
                  <c:v>-15</c:v>
                </c:pt>
                <c:pt idx="6">
                  <c:v>10</c:v>
                </c:pt>
                <c:pt idx="7">
                  <c:v>10</c:v>
                </c:pt>
                <c:pt idx="8">
                  <c:v>-15</c:v>
                </c:pt>
                <c:pt idx="9">
                  <c:v>15</c:v>
                </c:pt>
                <c:pt idx="10">
                  <c:v>-20</c:v>
                </c:pt>
                <c:pt idx="11">
                  <c:v>20</c:v>
                </c:pt>
                <c:pt idx="12">
                  <c:v>-15</c:v>
                </c:pt>
                <c:pt idx="13">
                  <c:v>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CBEA-4427-A30B-201DFC819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3997272"/>
        <c:axId val="713996880"/>
      </c:barChart>
      <c:lineChart>
        <c:grouping val="standard"/>
        <c:varyColors val="0"/>
        <c:ser>
          <c:idx val="0"/>
          <c:order val="0"/>
          <c:tx>
            <c:strRef>
              <c:f>'[Timeline with milestones (yellow)1]Project Timeline'!$B$4</c:f>
              <c:strCache>
                <c:ptCount val="1"/>
                <c:pt idx="0">
                  <c:v>DATE</c:v>
                </c:pt>
              </c:strCache>
            </c:strRef>
          </c:tx>
          <c:spPr>
            <a:ln>
              <a:solidFill>
                <a:schemeClr val="bg1">
                  <a:lumMod val="65000"/>
                </a:schemeClr>
              </a:solidFill>
            </a:ln>
          </c:spPr>
          <c:marker>
            <c:symbol val="circle"/>
            <c:size val="7"/>
            <c:spPr>
              <a:solidFill>
                <a:schemeClr val="accent3">
                  <a:lumMod val="50000"/>
                </a:schemeClr>
              </a:solidFill>
              <a:ln w="63500" cmpd="thinThick">
                <a:solidFill>
                  <a:schemeClr val="accent3">
                    <a:lumMod val="75000"/>
                  </a:schemeClr>
                </a:solidFill>
              </a:ln>
            </c:spPr>
          </c:marker>
          <c:dPt>
            <c:idx val="0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CBEA-4427-A30B-201DFC81903A}"/>
              </c:ext>
            </c:extLst>
          </c:dPt>
          <c:dPt>
            <c:idx val="1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CBEA-4427-A30B-201DFC81903A}"/>
              </c:ext>
            </c:extLst>
          </c:dPt>
          <c:dPt>
            <c:idx val="2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CBEA-4427-A30B-201DFC81903A}"/>
              </c:ext>
            </c:extLst>
          </c:dPt>
          <c:dPt>
            <c:idx val="3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CBEA-4427-A30B-201DFC81903A}"/>
              </c:ext>
            </c:extLst>
          </c:dPt>
          <c:dPt>
            <c:idx val="4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CBEA-4427-A30B-201DFC81903A}"/>
              </c:ext>
            </c:extLst>
          </c:dPt>
          <c:dPt>
            <c:idx val="5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CBEA-4427-A30B-201DFC81903A}"/>
              </c:ext>
            </c:extLst>
          </c:dPt>
          <c:dPt>
            <c:idx val="6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92D05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CBEA-4427-A30B-201DFC81903A}"/>
              </c:ext>
            </c:extLst>
          </c:dPt>
          <c:dPt>
            <c:idx val="7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0070C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CBEA-4427-A30B-201DFC81903A}"/>
              </c:ext>
            </c:extLst>
          </c:dPt>
          <c:dPt>
            <c:idx val="8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0070C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CBEA-4427-A30B-201DFC81903A}"/>
              </c:ext>
            </c:extLst>
          </c:dPt>
          <c:dPt>
            <c:idx val="9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FFC000"/>
                  </a:solidFill>
                </a:ln>
              </c:spPr>
            </c:marker>
            <c:bubble3D val="0"/>
            <c:spPr>
              <a:ln>
                <a:solidFill>
                  <a:schemeClr val="bg1">
                    <a:lumMod val="65000"/>
                    <a:alpha val="74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CBEA-4427-A30B-201DFC81903A}"/>
              </c:ext>
            </c:extLst>
          </c:dPt>
          <c:dPt>
            <c:idx val="10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FFC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CBEA-4427-A30B-201DFC81903A}"/>
              </c:ext>
            </c:extLst>
          </c:dPt>
          <c:dPt>
            <c:idx val="11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FFC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CBEA-4427-A30B-201DFC81903A}"/>
              </c:ext>
            </c:extLst>
          </c:dPt>
          <c:dPt>
            <c:idx val="12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FFC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CBEA-4427-A30B-201DFC81903A}"/>
              </c:ext>
            </c:extLst>
          </c:dPt>
          <c:dPt>
            <c:idx val="13"/>
            <c:marker>
              <c:spPr>
                <a:solidFill>
                  <a:schemeClr val="accent3">
                    <a:lumMod val="50000"/>
                  </a:schemeClr>
                </a:solidFill>
                <a:ln w="63500" cmpd="thinThick">
                  <a:solidFill>
                    <a:srgbClr val="FFC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CBEA-4427-A30B-201DFC81903A}"/>
              </c:ext>
            </c:extLst>
          </c:dPt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'[Timeline with milestones (yellow)1]Project Timeline'!$B$5:$B$19</c:f>
              <c:numCache>
                <c:formatCode>[$-409]d\-mmm;@</c:formatCode>
                <c:ptCount val="14"/>
                <c:pt idx="0">
                  <c:v>44336</c:v>
                </c:pt>
                <c:pt idx="1">
                  <c:v>44340</c:v>
                </c:pt>
                <c:pt idx="2">
                  <c:v>44352</c:v>
                </c:pt>
                <c:pt idx="3">
                  <c:v>44361</c:v>
                </c:pt>
                <c:pt idx="4">
                  <c:v>44367</c:v>
                </c:pt>
                <c:pt idx="5">
                  <c:v>44367</c:v>
                </c:pt>
                <c:pt idx="6">
                  <c:v>44372</c:v>
                </c:pt>
                <c:pt idx="7">
                  <c:v>44380</c:v>
                </c:pt>
                <c:pt idx="8">
                  <c:v>44381</c:v>
                </c:pt>
                <c:pt idx="9">
                  <c:v>44392</c:v>
                </c:pt>
                <c:pt idx="10">
                  <c:v>44397</c:v>
                </c:pt>
                <c:pt idx="11">
                  <c:v>44400</c:v>
                </c:pt>
                <c:pt idx="12">
                  <c:v>44403</c:v>
                </c:pt>
                <c:pt idx="13">
                  <c:v>44409</c:v>
                </c:pt>
              </c:numCache>
              <c:extLst/>
            </c:numRef>
          </c:cat>
          <c:val>
            <c:numRef>
              <c:f>'[Timeline with milestones (yellow)1]Project Timeline'!$E$5:$E$19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  <c:extLst/>
            </c:numRef>
          </c:val>
          <c:smooth val="1"/>
          <c:extLst>
            <c:ext xmlns:c16="http://schemas.microsoft.com/office/drawing/2014/chart" uri="{C3380CC4-5D6E-409C-BE32-E72D297353CC}">
              <c16:uniqueId val="{00000016-CBEA-4427-A30B-201DFC819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5587272"/>
        <c:axId val="713996488"/>
      </c:lineChart>
      <c:dateAx>
        <c:axId val="825587272"/>
        <c:scaling>
          <c:orientation val="minMax"/>
        </c:scaling>
        <c:delete val="0"/>
        <c:axPos val="b"/>
        <c:numFmt formatCode="[$-409]d\ mmm;@" sourceLinked="0"/>
        <c:majorTickMark val="cross"/>
        <c:minorTickMark val="in"/>
        <c:tickLblPos val="nextTo"/>
        <c:spPr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  <a:prstDash val="solid"/>
          </a:ln>
        </c:spPr>
        <c:txPr>
          <a:bodyPr/>
          <a:lstStyle/>
          <a:p>
            <a:pPr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pPr>
            <a:endParaRPr lang="en-US"/>
          </a:p>
        </c:txPr>
        <c:crossAx val="713996488"/>
        <c:crosses val="autoZero"/>
        <c:auto val="1"/>
        <c:lblOffset val="100"/>
        <c:baseTimeUnit val="days"/>
        <c:majorUnit val="1"/>
        <c:majorTimeUnit val="months"/>
        <c:minorUnit val="7"/>
        <c:minorTimeUnit val="days"/>
      </c:dateAx>
      <c:valAx>
        <c:axId val="7139964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25587272"/>
        <c:crosses val="autoZero"/>
        <c:crossBetween val="midCat"/>
      </c:valAx>
      <c:valAx>
        <c:axId val="713996880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713997272"/>
        <c:crosses val="max"/>
        <c:crossBetween val="between"/>
      </c:valAx>
      <c:catAx>
        <c:axId val="713997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3996880"/>
        <c:crosses val="autoZero"/>
        <c:auto val="1"/>
        <c:lblAlgn val="ctr"/>
        <c:lblOffset val="100"/>
        <c:noMultiLvlLbl val="0"/>
      </c:catAx>
      <c:spPr>
        <a:noFill/>
      </c:spPr>
    </c:plotArea>
    <c:plotVisOnly val="0"/>
    <c:dispBlanksAs val="gap"/>
    <c:showDLblsOverMax val="0"/>
  </c:chart>
  <c:spPr>
    <a:solidFill>
      <a:schemeClr val="bg1">
        <a:lumMod val="95000"/>
      </a:schemeClr>
    </a:solidFill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4-D449-B495-4958F324BBBC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4-D449-B495-4958F324BBBC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4-D449-B495-4958F324BB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44-D449-B495-4958F324BB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44-D449-B495-4958F324BBB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A44-D449-B495-4958F324BBBC}"/>
              </c:ext>
            </c:extLst>
          </c:dPt>
          <c:cat>
            <c:strRef>
              <c:f>Sheet1!$A$2:$A$7</c:f>
              <c:strCache>
                <c:ptCount val="6"/>
                <c:pt idx="0">
                  <c:v>Mic</c:v>
                </c:pt>
                <c:pt idx="1">
                  <c:v>Bluetooth</c:v>
                </c:pt>
                <c:pt idx="2">
                  <c:v>Headset</c:v>
                </c:pt>
                <c:pt idx="3">
                  <c:v>Cotton</c:v>
                </c:pt>
                <c:pt idx="4">
                  <c:v>Frabric</c:v>
                </c:pt>
                <c:pt idx="5">
                  <c:v>Velcro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1.7</c:v>
                </c:pt>
                <c:pt idx="1">
                  <c:v>3.2</c:v>
                </c:pt>
                <c:pt idx="2">
                  <c:v>6.2</c:v>
                </c:pt>
                <c:pt idx="3">
                  <c:v>0.02</c:v>
                </c:pt>
                <c:pt idx="4">
                  <c:v>0.03</c:v>
                </c:pt>
                <c:pt idx="5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A44-D449-B495-4958F324B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243936021558503"/>
          <c:y val="0.39933398950131233"/>
          <c:w val="0.27538640188545271"/>
          <c:h val="0.3113453170327392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21-4F0B-B0CC-685E4147E5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21-4F0B-B0CC-685E4147E5BD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359-3041-817A-3C807E4D5FC6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59-3041-817A-3C807E4D5FC6}"/>
              </c:ext>
            </c:extLst>
          </c:dPt>
          <c:cat>
            <c:strRef>
              <c:f>Sheet1!$A$2:$A$5</c:f>
              <c:strCache>
                <c:ptCount val="4"/>
                <c:pt idx="0">
                  <c:v>App store IOS </c:v>
                </c:pt>
                <c:pt idx="1">
                  <c:v>App store Android</c:v>
                </c:pt>
                <c:pt idx="2">
                  <c:v>Advertise - FB</c:v>
                </c:pt>
                <c:pt idx="3">
                  <c:v>Cloud service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25</c:v>
                </c:pt>
                <c:pt idx="2">
                  <c:v>120</c:v>
                </c:pt>
                <c:pt idx="3">
                  <c:v>2268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9-3041-817A-3C807E4D5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377559892922264"/>
          <c:y val="0.7395762536261915"/>
          <c:w val="0.72495144250543686"/>
          <c:h val="0.113493921812405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D36D-406F-43DC-97D8-76932713D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82D44-DA60-4C96-832D-F3CD602C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8B7C1-5ABE-4CAF-B39F-E8015C77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2ED8C-0CBF-4945-96F3-1730E84C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2A06B-3B86-4399-AB20-99D282DD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508D-DAE6-4045-BCE4-6859090D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0921-C401-43BF-AA0B-3577518D6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C302-8E77-4A32-8DB9-B6136457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61461-A171-413C-86D2-F070596C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AEF7-7D5F-4D89-A2A0-808FD2C1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0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C36E-8E92-46C0-9C00-12291E44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0AD92-6033-47A5-8D74-BB435B1F5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DA63F-9700-4FE6-A47A-5170F6A4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00A0-6883-426B-A98F-1F96740C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3F98-4908-4E0E-B1C7-EA8A6782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1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9D74-2836-41E4-98C7-D244B215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85A5-23DD-43FF-A297-1149E914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BD695-56A8-4386-AA31-C5388CE5A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94313-2D4A-4649-A248-C05BF5C3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A241B-BBD5-4871-A73D-50400B3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20C25-95B2-4467-9429-41AFD63C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37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880F-355B-41E8-BE3F-66E8E431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6C0A3-66A4-48F6-8AF7-5C0219B84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616FE-C5D7-42FA-B7B4-C74890870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01213-4856-4886-B25B-A4642F97A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090227-D2A5-46C4-8A61-CB2225FF5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A12CC-7117-40B5-8963-3D27D9F5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6D8656-1F74-4EA4-BE92-7982DBAB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716ED-385B-4868-AF9B-DFF04A9B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6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BFA1-D510-453E-811E-FE53A7D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781EC-D4F6-4D50-A4AB-07A7DEDB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E68B0-24F5-44E9-A890-82A0D7AB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0A76A-77B8-4E25-BFB3-58B7D2DB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29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545AC-A1B6-4D8A-A8D0-F0243CDAD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F2FE3-8277-4A4F-88B0-E9BE3176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7536-367A-4093-81A9-2CDCD50A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46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E660-3035-4D0A-8E35-F6415341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424A-8E2A-40C6-8BFE-EF876BA0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B41C6-6942-4A46-85DA-B20EE99B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6AF58-DE0D-4D99-93DC-491408A7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AD289-9374-427E-993D-7FE9A8C0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29EBE-2EDC-4133-8398-D2308228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0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E609-1F9A-4A8E-8E93-0349115A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BEE5B-D580-405F-B7CD-CC90F5CE8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D0005-321C-4F9E-A25F-101D7FB5F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0732A-EED5-48F7-8ED4-70A5D026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2DB2F-9DCA-4D7D-9527-895A19E5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34F73-EC29-4F95-9EB8-B13A6338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82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A605-F725-42FA-BECD-66D30406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ED3E3-4D61-44E0-9CBB-CA004C80A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9F46-8A18-4575-B2D5-C211166C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0A65D-F962-4968-A2C1-4155911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63602-9A10-4CB1-871E-43A9091C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44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8F5E9-D605-4047-B838-6D8B3AA0F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E57F9-D8C9-44C3-B090-CCDAF5F0D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200DA-ED59-4E03-B9F9-2787F9B3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CEFF-E97C-47B0-B153-4DE3079C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196C-21C5-4C85-A48F-DED46517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FB8EDD-14B4-459C-AD45-63E4E183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387C-99D0-46E5-B386-85BE765C7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BD18-0F93-4050-88D3-D703B1AD0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E41D1-FF53-4262-818E-C53B59E28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C4BD3-EB7B-4807-9913-9209235E6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8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ANC</a:t>
            </a:r>
            <a:br>
              <a:rPr lang="en-US" sz="8000" dirty="0"/>
            </a:br>
            <a:r>
              <a:rPr lang="en-US" sz="8000" dirty="0"/>
              <a:t>Helmets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7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Team: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ANC Team</a:t>
            </a:r>
            <a:r>
              <a:rPr lang="en-US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Members: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Animesh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Nikita</a:t>
            </a:r>
            <a:r>
              <a:rPr lang="en-US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en-US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Charley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6224FA-7892-4549-B444-D75ADE13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786" y="86342"/>
            <a:ext cx="2076214" cy="20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>
            <a:extLst>
              <a:ext uri="{FF2B5EF4-FFF2-40B4-BE49-F238E27FC236}">
                <a16:creationId xmlns:a16="http://schemas.microsoft.com/office/drawing/2014/main" id="{93C09A05-8E0D-41BC-A3A7-1D3D65EAB2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4777" y="1690688"/>
            <a:ext cx="8322445" cy="48021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AAE75F-D027-46D6-81D9-CFA19CF7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+mn-lt"/>
              </a:rPr>
              <a:t>Architecture </a:t>
            </a:r>
          </a:p>
        </p:txBody>
      </p:sp>
    </p:spTree>
    <p:extLst>
      <p:ext uri="{BB962C8B-B14F-4D97-AF65-F5344CB8AC3E}">
        <p14:creationId xmlns:p14="http://schemas.microsoft.com/office/powerpoint/2010/main" val="234527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DF7D-41B4-4731-B837-E3DA2617B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4435" y="337033"/>
            <a:ext cx="10058400" cy="1014412"/>
          </a:xfrm>
        </p:spPr>
        <p:txBody>
          <a:bodyPr/>
          <a:lstStyle/>
          <a:p>
            <a:r>
              <a:rPr lang="en-IN" dirty="0"/>
              <a:t>Milestones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3D589-5048-4FA4-B503-CBDE5782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735" y="258418"/>
            <a:ext cx="4974527" cy="59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Project Timeline" descr="Timeline charting project details">
            <a:extLst>
              <a:ext uri="{FF2B5EF4-FFF2-40B4-BE49-F238E27FC236}">
                <a16:creationId xmlns:a16="http://schemas.microsoft.com/office/drawing/2014/main" id="{88F4DA39-1CF5-4B57-9527-7970FF9A49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177570"/>
              </p:ext>
            </p:extLst>
          </p:nvPr>
        </p:nvGraphicFramePr>
        <p:xfrm>
          <a:off x="695739" y="1548606"/>
          <a:ext cx="10800522" cy="412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112BD75-46CE-4A3E-987C-2C14BB2B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1" y="97849"/>
            <a:ext cx="10058400" cy="1450757"/>
          </a:xfrm>
        </p:spPr>
        <p:txBody>
          <a:bodyPr/>
          <a:lstStyle/>
          <a:p>
            <a:r>
              <a:rPr lang="en-IN" dirty="0"/>
              <a:t>Timeline </a:t>
            </a:r>
          </a:p>
        </p:txBody>
      </p:sp>
    </p:spTree>
    <p:extLst>
      <p:ext uri="{BB962C8B-B14F-4D97-AF65-F5344CB8AC3E}">
        <p14:creationId xmlns:p14="http://schemas.microsoft.com/office/powerpoint/2010/main" val="180012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5C2E-3D9E-4FE6-ACBF-50E963EB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" y="971412"/>
            <a:ext cx="3644348" cy="1325563"/>
          </a:xfrm>
        </p:spPr>
        <p:txBody>
          <a:bodyPr/>
          <a:lstStyle/>
          <a:p>
            <a:r>
              <a:rPr lang="en-IN" dirty="0"/>
              <a:t>Short demo-Prototype</a:t>
            </a:r>
          </a:p>
        </p:txBody>
      </p:sp>
      <p:pic>
        <p:nvPicPr>
          <p:cNvPr id="3" name="Screen Recording 2021-07-06 at 2.05.52 AM">
            <a:hlinkClick r:id="" action="ppaction://media"/>
            <a:extLst>
              <a:ext uri="{FF2B5EF4-FFF2-40B4-BE49-F238E27FC236}">
                <a16:creationId xmlns:a16="http://schemas.microsoft.com/office/drawing/2014/main" id="{7EB20AB6-583E-4A21-8F4D-CBBE068DF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8163" y="449224"/>
            <a:ext cx="3265211" cy="64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B94B352-7DB3-0A4C-BF79-6CAD28ABE00F}"/>
              </a:ext>
            </a:extLst>
          </p:cNvPr>
          <p:cNvSpPr/>
          <p:nvPr/>
        </p:nvSpPr>
        <p:spPr>
          <a:xfrm>
            <a:off x="4284208" y="1143958"/>
            <a:ext cx="2880000" cy="288000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3BE30E-1D5D-0D4B-9E90-0B02F33BB2C4}"/>
              </a:ext>
            </a:extLst>
          </p:cNvPr>
          <p:cNvSpPr/>
          <p:nvPr/>
        </p:nvSpPr>
        <p:spPr>
          <a:xfrm>
            <a:off x="2846193" y="59425"/>
            <a:ext cx="5568461" cy="2532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Operating costs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874DE-385B-854F-B4FB-2D7AE4F8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08" y="1631458"/>
            <a:ext cx="1905000" cy="1905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EEBFE4A-EB44-4D47-9141-FB37805051BB}"/>
              </a:ext>
            </a:extLst>
          </p:cNvPr>
          <p:cNvSpPr/>
          <p:nvPr/>
        </p:nvSpPr>
        <p:spPr>
          <a:xfrm>
            <a:off x="4645685" y="1506409"/>
            <a:ext cx="2160000" cy="2160000"/>
          </a:xfrm>
          <a:prstGeom prst="ellipse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0037E8-813D-2845-9CAD-0DFEDE4E0CC1}"/>
              </a:ext>
            </a:extLst>
          </p:cNvPr>
          <p:cNvSpPr/>
          <p:nvPr/>
        </p:nvSpPr>
        <p:spPr>
          <a:xfrm>
            <a:off x="4721885" y="1582609"/>
            <a:ext cx="2004646" cy="2002698"/>
          </a:xfrm>
          <a:prstGeom prst="ellipse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751772-3FC4-C547-AEFD-E67E3119FE7D}"/>
              </a:ext>
            </a:extLst>
          </p:cNvPr>
          <p:cNvSpPr/>
          <p:nvPr/>
        </p:nvSpPr>
        <p:spPr>
          <a:xfrm>
            <a:off x="4014208" y="216302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D39359B-FF43-CF46-BB58-518CD134BF82}"/>
              </a:ext>
            </a:extLst>
          </p:cNvPr>
          <p:cNvSpPr/>
          <p:nvPr/>
        </p:nvSpPr>
        <p:spPr>
          <a:xfrm>
            <a:off x="6908806" y="21654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DECBB164-48A0-C44A-AE04-7D5A11B92BF0}"/>
              </a:ext>
            </a:extLst>
          </p:cNvPr>
          <p:cNvCxnSpPr>
            <a:cxnSpLocks/>
          </p:cNvCxnSpPr>
          <p:nvPr/>
        </p:nvCxnSpPr>
        <p:spPr>
          <a:xfrm>
            <a:off x="3118338" y="2433027"/>
            <a:ext cx="116587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5C9EF5F-5B3B-8443-B31E-577A8F011BFC}"/>
              </a:ext>
            </a:extLst>
          </p:cNvPr>
          <p:cNvCxnSpPr>
            <a:cxnSpLocks/>
          </p:cNvCxnSpPr>
          <p:nvPr/>
        </p:nvCxnSpPr>
        <p:spPr>
          <a:xfrm>
            <a:off x="7050221" y="2433027"/>
            <a:ext cx="116587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472F5DB-93B2-0F4D-BC51-0A442DCE1F56}"/>
              </a:ext>
            </a:extLst>
          </p:cNvPr>
          <p:cNvSpPr txBox="1"/>
          <p:nvPr/>
        </p:nvSpPr>
        <p:spPr>
          <a:xfrm>
            <a:off x="622380" y="868663"/>
            <a:ext cx="385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Manufacturing Costs</a:t>
            </a:r>
            <a:endParaRPr kumimoji="1" lang="zh-CN" altLang="en-US" sz="28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5B89461-0DE8-0040-A3C8-5360CA058A6F}"/>
              </a:ext>
            </a:extLst>
          </p:cNvPr>
          <p:cNvSpPr/>
          <p:nvPr/>
        </p:nvSpPr>
        <p:spPr>
          <a:xfrm>
            <a:off x="7688886" y="882348"/>
            <a:ext cx="2811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Operating </a:t>
            </a:r>
            <a:r>
              <a:rPr lang="en-US" altLang="zh-CN" sz="2800" b="1" dirty="0"/>
              <a:t>C</a:t>
            </a:r>
            <a:r>
              <a:rPr lang="zh-CN" altLang="en-US" sz="2800" b="1" dirty="0"/>
              <a:t>osts</a:t>
            </a:r>
          </a:p>
        </p:txBody>
      </p:sp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2C11B6EE-5AAF-7845-8066-5676DEB46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641760"/>
              </p:ext>
            </p:extLst>
          </p:nvPr>
        </p:nvGraphicFramePr>
        <p:xfrm>
          <a:off x="450020" y="1240958"/>
          <a:ext cx="3769561" cy="3139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图片 34">
            <a:extLst>
              <a:ext uri="{FF2B5EF4-FFF2-40B4-BE49-F238E27FC236}">
                <a16:creationId xmlns:a16="http://schemas.microsoft.com/office/drawing/2014/main" id="{B54EA287-9AEA-E542-9701-A05AD054D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10" y="4275372"/>
            <a:ext cx="2276380" cy="1932632"/>
          </a:xfrm>
          <a:prstGeom prst="rect">
            <a:avLst/>
          </a:prstGeom>
        </p:spPr>
      </p:pic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E7B2C922-91CE-284C-9B70-79A788E5B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774718"/>
              </p:ext>
            </p:extLst>
          </p:nvPr>
        </p:nvGraphicFramePr>
        <p:xfrm>
          <a:off x="5821183" y="-921417"/>
          <a:ext cx="6547393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8" name="图片 37">
            <a:extLst>
              <a:ext uri="{FF2B5EF4-FFF2-40B4-BE49-F238E27FC236}">
                <a16:creationId xmlns:a16="http://schemas.microsoft.com/office/drawing/2014/main" id="{F9A49BEF-6ABB-B84F-938C-FEEC19E4B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156" y="4644852"/>
            <a:ext cx="3412099" cy="152842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8E21080-F801-41BF-B62E-89AFC55DE8AE}"/>
              </a:ext>
            </a:extLst>
          </p:cNvPr>
          <p:cNvSpPr txBox="1">
            <a:spLocks/>
          </p:cNvSpPr>
          <p:nvPr/>
        </p:nvSpPr>
        <p:spPr>
          <a:xfrm>
            <a:off x="2689969" y="232467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dirty="0"/>
              <a:t>Benefit – Cost Ratio</a:t>
            </a:r>
          </a:p>
        </p:txBody>
      </p:sp>
    </p:spTree>
    <p:extLst>
      <p:ext uri="{BB962C8B-B14F-4D97-AF65-F5344CB8AC3E}">
        <p14:creationId xmlns:p14="http://schemas.microsoft.com/office/powerpoint/2010/main" val="200120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707A0-20ED-40BD-9863-D04DA8733E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581" y="-238321"/>
            <a:ext cx="10058400" cy="14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Benefit – Cost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58D34-228E-4B3D-9F48-53D59A79B569}"/>
              </a:ext>
            </a:extLst>
          </p:cNvPr>
          <p:cNvSpPr txBox="1"/>
          <p:nvPr/>
        </p:nvSpPr>
        <p:spPr>
          <a:xfrm>
            <a:off x="503582" y="1378060"/>
            <a:ext cx="703051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1800" i="1" dirty="0"/>
              <a:t>The proposed selling price of each product is $ 30.</a:t>
            </a:r>
          </a:p>
          <a:p>
            <a:r>
              <a:rPr lang="en-IN" sz="1800" i="1" dirty="0"/>
              <a:t>To break-even in the first year, we need to make 134 products in  total.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057CB-11DE-4971-9EA2-8FACFDA48825}"/>
              </a:ext>
            </a:extLst>
          </p:cNvPr>
          <p:cNvSpPr txBox="1"/>
          <p:nvPr/>
        </p:nvSpPr>
        <p:spPr>
          <a:xfrm>
            <a:off x="503581" y="2435087"/>
            <a:ext cx="7596809" cy="203132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800" dirty="0"/>
              <a:t>To have a good amount of profit, let us assume we could make 500(annually) products. 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Expenses for manufacturing 500(annually) products=$8097</a:t>
            </a:r>
          </a:p>
          <a:p>
            <a:pPr algn="just"/>
            <a:r>
              <a:rPr lang="en-IN" dirty="0"/>
              <a:t>If we sell it for $30 per product=$15000</a:t>
            </a:r>
          </a:p>
          <a:p>
            <a:pPr algn="just"/>
            <a:r>
              <a:rPr lang="en-IN" dirty="0"/>
              <a:t>Net Profit ( annually)= 15000-8097= $6903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7BF39-208D-4D24-8D60-AB6F9FCE7406}"/>
              </a:ext>
            </a:extLst>
          </p:cNvPr>
          <p:cNvSpPr txBox="1"/>
          <p:nvPr/>
        </p:nvSpPr>
        <p:spPr>
          <a:xfrm>
            <a:off x="503583" y="4534255"/>
            <a:ext cx="7596807" cy="17543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800" dirty="0"/>
              <a:t>Assume, interest rate to be 5% for 5 years</a:t>
            </a:r>
            <a:r>
              <a:rPr lang="en-IN" dirty="0"/>
              <a:t>,</a:t>
            </a:r>
            <a:endParaRPr lang="en-IN" sz="1800" dirty="0"/>
          </a:p>
          <a:p>
            <a:pPr>
              <a:lnSpc>
                <a:spcPct val="120000"/>
              </a:lnSpc>
            </a:pPr>
            <a:r>
              <a:rPr lang="en-IN" sz="1800" dirty="0"/>
              <a:t>Benefits= 6903*(4.329)=$29883</a:t>
            </a:r>
          </a:p>
          <a:p>
            <a:pPr>
              <a:lnSpc>
                <a:spcPct val="120000"/>
              </a:lnSpc>
            </a:pPr>
            <a:r>
              <a:rPr lang="en-IN" sz="1800" dirty="0"/>
              <a:t>Costs=$8097</a:t>
            </a:r>
          </a:p>
          <a:p>
            <a:pPr>
              <a:lnSpc>
                <a:spcPct val="120000"/>
              </a:lnSpc>
            </a:pPr>
            <a:r>
              <a:rPr lang="en-IN" sz="1800" dirty="0"/>
              <a:t>Benefit-Cost ratio=3.69&gt;1, there it’s a good plan so far</a:t>
            </a:r>
          </a:p>
          <a:p>
            <a:pPr>
              <a:lnSpc>
                <a:spcPct val="120000"/>
              </a:lnSpc>
            </a:pPr>
            <a:endParaRPr lang="en-IN" sz="100" dirty="0"/>
          </a:p>
          <a:p>
            <a:pPr>
              <a:lnSpc>
                <a:spcPct val="120000"/>
              </a:lnSpc>
            </a:pPr>
            <a:endParaRPr lang="en-IN" sz="100" dirty="0"/>
          </a:p>
          <a:p>
            <a:pPr>
              <a:lnSpc>
                <a:spcPct val="120000"/>
              </a:lnSpc>
            </a:pPr>
            <a:r>
              <a:rPr lang="en-IN" sz="100" dirty="0"/>
              <a:t> </a:t>
            </a:r>
          </a:p>
          <a:p>
            <a:endParaRPr lang="en-IN" dirty="0"/>
          </a:p>
        </p:txBody>
      </p:sp>
      <p:pic>
        <p:nvPicPr>
          <p:cNvPr id="8" name="图片 74">
            <a:extLst>
              <a:ext uri="{FF2B5EF4-FFF2-40B4-BE49-F238E27FC236}">
                <a16:creationId xmlns:a16="http://schemas.microsoft.com/office/drawing/2014/main" id="{06BACAE4-F642-4DD2-B611-C12ABD5C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11" y="3429000"/>
            <a:ext cx="2346944" cy="329799"/>
          </a:xfrm>
          <a:prstGeom prst="rect">
            <a:avLst/>
          </a:prstGeom>
        </p:spPr>
      </p:pic>
      <p:pic>
        <p:nvPicPr>
          <p:cNvPr id="9" name="图片 73">
            <a:extLst>
              <a:ext uri="{FF2B5EF4-FFF2-40B4-BE49-F238E27FC236}">
                <a16:creationId xmlns:a16="http://schemas.microsoft.com/office/drawing/2014/main" id="{09A0EA0B-B5B9-4944-A70D-9D669B56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381" y="2570939"/>
            <a:ext cx="2682724" cy="6259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3E57B7F-3E42-4DDE-BA74-B619CFD74BAA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055427" y="515108"/>
            <a:ext cx="3730997" cy="1558911"/>
            <a:chOff x="1934307" y="2192212"/>
            <a:chExt cx="8839210" cy="2696308"/>
          </a:xfrm>
        </p:grpSpPr>
        <p:cxnSp>
          <p:nvCxnSpPr>
            <p:cNvPr id="24" name="直线箭头连接符 4">
              <a:extLst>
                <a:ext uri="{FF2B5EF4-FFF2-40B4-BE49-F238E27FC236}">
                  <a16:creationId xmlns:a16="http://schemas.microsoft.com/office/drawing/2014/main" id="{843456FB-8D76-4D46-9D03-6A87203436E2}"/>
                </a:ext>
              </a:extLst>
            </p:cNvPr>
            <p:cNvCxnSpPr>
              <a:cxnSpLocks/>
            </p:cNvCxnSpPr>
            <p:nvPr/>
          </p:nvCxnSpPr>
          <p:spPr>
            <a:xfrm>
              <a:off x="1934307" y="3803298"/>
              <a:ext cx="8745416" cy="4358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13">
              <a:extLst>
                <a:ext uri="{FF2B5EF4-FFF2-40B4-BE49-F238E27FC236}">
                  <a16:creationId xmlns:a16="http://schemas.microsoft.com/office/drawing/2014/main" id="{4B80784C-54D2-406F-8A8D-1132AAA9D64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030" y="3803298"/>
              <a:ext cx="0" cy="108522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0">
              <a:extLst>
                <a:ext uri="{FF2B5EF4-FFF2-40B4-BE49-F238E27FC236}">
                  <a16:creationId xmlns:a16="http://schemas.microsoft.com/office/drawing/2014/main" id="{52B2EB00-9839-48B4-A0FA-37CAE4DF5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784" y="2192212"/>
              <a:ext cx="0" cy="161108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F232C6F-F471-4C7C-B4BC-A967B1326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8518" y="2192212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EDFDD89-F24B-4151-8D48-C31F20022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3" y="2192212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4A4D071F-E0F0-46E3-B22F-6D4896C40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999" y="2192212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50">
              <a:extLst>
                <a:ext uri="{FF2B5EF4-FFF2-40B4-BE49-F238E27FC236}">
                  <a16:creationId xmlns:a16="http://schemas.microsoft.com/office/drawing/2014/main" id="{11325B20-343D-4F3E-A311-5EC4265F1B70}"/>
                </a:ext>
              </a:extLst>
            </p:cNvPr>
            <p:cNvSpPr txBox="1"/>
            <p:nvPr/>
          </p:nvSpPr>
          <p:spPr>
            <a:xfrm>
              <a:off x="3270733" y="3928487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1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1" name="文本框 51">
              <a:extLst>
                <a:ext uri="{FF2B5EF4-FFF2-40B4-BE49-F238E27FC236}">
                  <a16:creationId xmlns:a16="http://schemas.microsoft.com/office/drawing/2014/main" id="{7B54E6E1-0961-4CDF-A515-7C054347DE55}"/>
                </a:ext>
              </a:extLst>
            </p:cNvPr>
            <p:cNvSpPr txBox="1"/>
            <p:nvPr/>
          </p:nvSpPr>
          <p:spPr>
            <a:xfrm>
              <a:off x="8452347" y="3917703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4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2" name="文本框 53">
              <a:extLst>
                <a:ext uri="{FF2B5EF4-FFF2-40B4-BE49-F238E27FC236}">
                  <a16:creationId xmlns:a16="http://schemas.microsoft.com/office/drawing/2014/main" id="{953D6853-96C3-4DCD-BF76-AB8F820255EC}"/>
                </a:ext>
              </a:extLst>
            </p:cNvPr>
            <p:cNvSpPr txBox="1"/>
            <p:nvPr/>
          </p:nvSpPr>
          <p:spPr>
            <a:xfrm>
              <a:off x="6799384" y="3956173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3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文本框 54">
              <a:extLst>
                <a:ext uri="{FF2B5EF4-FFF2-40B4-BE49-F238E27FC236}">
                  <a16:creationId xmlns:a16="http://schemas.microsoft.com/office/drawing/2014/main" id="{7E2BB119-AE22-43E8-B50E-8511AA9DC353}"/>
                </a:ext>
              </a:extLst>
            </p:cNvPr>
            <p:cNvSpPr txBox="1"/>
            <p:nvPr/>
          </p:nvSpPr>
          <p:spPr>
            <a:xfrm>
              <a:off x="4958866" y="3960304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2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直线箭头连接符 56">
              <a:extLst>
                <a:ext uri="{FF2B5EF4-FFF2-40B4-BE49-F238E27FC236}">
                  <a16:creationId xmlns:a16="http://schemas.microsoft.com/office/drawing/2014/main" id="{4DF28D49-CB7A-4D07-B9F5-21AA2784D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106" y="2222318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57">
              <a:extLst>
                <a:ext uri="{FF2B5EF4-FFF2-40B4-BE49-F238E27FC236}">
                  <a16:creationId xmlns:a16="http://schemas.microsoft.com/office/drawing/2014/main" id="{59EF29CC-CFDB-4F79-B8C9-6B41AB2AA9D3}"/>
                </a:ext>
              </a:extLst>
            </p:cNvPr>
            <p:cNvSpPr txBox="1"/>
            <p:nvPr/>
          </p:nvSpPr>
          <p:spPr>
            <a:xfrm>
              <a:off x="9929455" y="3956174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5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894FFA-9918-4A7A-B892-E3996EE31DC4}"/>
              </a:ext>
            </a:extLst>
          </p:cNvPr>
          <p:cNvSpPr txBox="1"/>
          <p:nvPr/>
        </p:nvSpPr>
        <p:spPr>
          <a:xfrm>
            <a:off x="7700490" y="2044533"/>
            <a:ext cx="70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8097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2115E5-6B3F-4A36-A98D-F50B404A508C}"/>
              </a:ext>
            </a:extLst>
          </p:cNvPr>
          <p:cNvSpPr txBox="1"/>
          <p:nvPr/>
        </p:nvSpPr>
        <p:spPr>
          <a:xfrm>
            <a:off x="8225313" y="190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5BCAC-24C5-4304-BEF2-ADAC799EB9ED}"/>
              </a:ext>
            </a:extLst>
          </p:cNvPr>
          <p:cNvSpPr txBox="1"/>
          <p:nvPr/>
        </p:nvSpPr>
        <p:spPr>
          <a:xfrm>
            <a:off x="8944439" y="190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70B1B6-E58B-471C-BCED-C2489614A721}"/>
              </a:ext>
            </a:extLst>
          </p:cNvPr>
          <p:cNvSpPr txBox="1"/>
          <p:nvPr/>
        </p:nvSpPr>
        <p:spPr>
          <a:xfrm>
            <a:off x="9692060" y="190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366289-9714-4D6B-8571-258468E9F820}"/>
              </a:ext>
            </a:extLst>
          </p:cNvPr>
          <p:cNvSpPr txBox="1"/>
          <p:nvPr/>
        </p:nvSpPr>
        <p:spPr>
          <a:xfrm>
            <a:off x="10415335" y="21329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A81217-2A3D-4A85-B648-AD2DDB00B00B}"/>
              </a:ext>
            </a:extLst>
          </p:cNvPr>
          <p:cNvSpPr txBox="1"/>
          <p:nvPr/>
        </p:nvSpPr>
        <p:spPr>
          <a:xfrm>
            <a:off x="11023559" y="2213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</p:spTree>
    <p:extLst>
      <p:ext uri="{BB962C8B-B14F-4D97-AF65-F5344CB8AC3E}">
        <p14:creationId xmlns:p14="http://schemas.microsoft.com/office/powerpoint/2010/main" val="218368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D954-3080-4B6B-82AD-F0499329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AFA59-C383-43E4-B9DE-D943A7E4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1007"/>
            <a:ext cx="10058400" cy="3760891"/>
          </a:xfrm>
        </p:spPr>
        <p:txBody>
          <a:bodyPr/>
          <a:lstStyle/>
          <a:p>
            <a:r>
              <a:rPr lang="en-IN" dirty="0"/>
              <a:t>There are two paths:</a:t>
            </a:r>
          </a:p>
          <a:p>
            <a:r>
              <a:rPr lang="en-IN" dirty="0"/>
              <a:t>1. We are not able to breakeven – In that case, we need to find a different plan</a:t>
            </a:r>
          </a:p>
          <a:p>
            <a:r>
              <a:rPr lang="en-IN" dirty="0"/>
              <a:t>2. We get enough profit and expand our business, we need to make more products( more than 500)- In this case , we need to add manufacturing cost and get our production done in mass. That would require loans from bank and it would look roughly like as given below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22564C-F473-4C74-9237-895721ABF84D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5361922" y="4310181"/>
            <a:ext cx="4521963" cy="1558911"/>
            <a:chOff x="1934307" y="2192212"/>
            <a:chExt cx="10713110" cy="2696308"/>
          </a:xfrm>
        </p:grpSpPr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A38E8C39-ADC9-44AB-9E15-6E940991314A}"/>
                </a:ext>
              </a:extLst>
            </p:cNvPr>
            <p:cNvCxnSpPr>
              <a:cxnSpLocks/>
            </p:cNvCxnSpPr>
            <p:nvPr/>
          </p:nvCxnSpPr>
          <p:spPr>
            <a:xfrm>
              <a:off x="1934307" y="3803299"/>
              <a:ext cx="10713110" cy="468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13">
              <a:extLst>
                <a:ext uri="{FF2B5EF4-FFF2-40B4-BE49-F238E27FC236}">
                  <a16:creationId xmlns:a16="http://schemas.microsoft.com/office/drawing/2014/main" id="{8FB042A5-D81D-4530-81EB-C7510565EE3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030" y="3803298"/>
              <a:ext cx="0" cy="108522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20">
              <a:extLst>
                <a:ext uri="{FF2B5EF4-FFF2-40B4-BE49-F238E27FC236}">
                  <a16:creationId xmlns:a16="http://schemas.microsoft.com/office/drawing/2014/main" id="{4BD64C0C-4A16-4A64-A5A5-AF75C5D70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784" y="2192212"/>
              <a:ext cx="0" cy="161108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26">
              <a:extLst>
                <a:ext uri="{FF2B5EF4-FFF2-40B4-BE49-F238E27FC236}">
                  <a16:creationId xmlns:a16="http://schemas.microsoft.com/office/drawing/2014/main" id="{C4AC34BB-5D1E-4E17-8BC3-654932657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8518" y="2192212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27">
              <a:extLst>
                <a:ext uri="{FF2B5EF4-FFF2-40B4-BE49-F238E27FC236}">
                  <a16:creationId xmlns:a16="http://schemas.microsoft.com/office/drawing/2014/main" id="{CFCBD541-6E53-440F-BC7A-3D7197D05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3" y="2192212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28">
              <a:extLst>
                <a:ext uri="{FF2B5EF4-FFF2-40B4-BE49-F238E27FC236}">
                  <a16:creationId xmlns:a16="http://schemas.microsoft.com/office/drawing/2014/main" id="{D32BE95E-190B-4B96-875C-2885A4BFB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999" y="2192212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50">
              <a:extLst>
                <a:ext uri="{FF2B5EF4-FFF2-40B4-BE49-F238E27FC236}">
                  <a16:creationId xmlns:a16="http://schemas.microsoft.com/office/drawing/2014/main" id="{A2D5A533-FEFD-4109-9225-79E5C947C352}"/>
                </a:ext>
              </a:extLst>
            </p:cNvPr>
            <p:cNvSpPr txBox="1"/>
            <p:nvPr/>
          </p:nvSpPr>
          <p:spPr>
            <a:xfrm>
              <a:off x="3270733" y="3928487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1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51">
              <a:extLst>
                <a:ext uri="{FF2B5EF4-FFF2-40B4-BE49-F238E27FC236}">
                  <a16:creationId xmlns:a16="http://schemas.microsoft.com/office/drawing/2014/main" id="{BFE2EDF9-D36F-45C4-95A1-4A491CF93E82}"/>
                </a:ext>
              </a:extLst>
            </p:cNvPr>
            <p:cNvSpPr txBox="1"/>
            <p:nvPr/>
          </p:nvSpPr>
          <p:spPr>
            <a:xfrm>
              <a:off x="8452347" y="3917703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4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文本框 53">
              <a:extLst>
                <a:ext uri="{FF2B5EF4-FFF2-40B4-BE49-F238E27FC236}">
                  <a16:creationId xmlns:a16="http://schemas.microsoft.com/office/drawing/2014/main" id="{134D09D3-77D8-499F-98DA-9FE2FDC26BD7}"/>
                </a:ext>
              </a:extLst>
            </p:cNvPr>
            <p:cNvSpPr txBox="1"/>
            <p:nvPr/>
          </p:nvSpPr>
          <p:spPr>
            <a:xfrm>
              <a:off x="6799384" y="3956173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3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54">
              <a:extLst>
                <a:ext uri="{FF2B5EF4-FFF2-40B4-BE49-F238E27FC236}">
                  <a16:creationId xmlns:a16="http://schemas.microsoft.com/office/drawing/2014/main" id="{FC6C8516-42FD-4BB8-9656-F2A19C5217DF}"/>
                </a:ext>
              </a:extLst>
            </p:cNvPr>
            <p:cNvSpPr txBox="1"/>
            <p:nvPr/>
          </p:nvSpPr>
          <p:spPr>
            <a:xfrm>
              <a:off x="4958866" y="3960304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2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直线箭头连接符 56">
              <a:extLst>
                <a:ext uri="{FF2B5EF4-FFF2-40B4-BE49-F238E27FC236}">
                  <a16:creationId xmlns:a16="http://schemas.microsoft.com/office/drawing/2014/main" id="{C4D03E75-4881-4875-A55E-9ED197A11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106" y="2222318"/>
              <a:ext cx="0" cy="16278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57">
              <a:extLst>
                <a:ext uri="{FF2B5EF4-FFF2-40B4-BE49-F238E27FC236}">
                  <a16:creationId xmlns:a16="http://schemas.microsoft.com/office/drawing/2014/main" id="{76025245-5FEC-48F6-A4F4-1864D8878343}"/>
                </a:ext>
              </a:extLst>
            </p:cNvPr>
            <p:cNvSpPr txBox="1"/>
            <p:nvPr/>
          </p:nvSpPr>
          <p:spPr>
            <a:xfrm>
              <a:off x="9929455" y="3956174"/>
              <a:ext cx="8440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5</a:t>
              </a:r>
              <a:endParaRPr kumimoji="1" lang="zh-CN" altLang="en-US" sz="2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6760D4F-48EA-47CE-B560-2D7FD429A15A}"/>
              </a:ext>
            </a:extLst>
          </p:cNvPr>
          <p:cNvSpPr txBox="1"/>
          <p:nvPr/>
        </p:nvSpPr>
        <p:spPr>
          <a:xfrm>
            <a:off x="5006985" y="5985546"/>
            <a:ext cx="70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8097</a:t>
            </a:r>
          </a:p>
        </p:txBody>
      </p:sp>
      <p:cxnSp>
        <p:nvCxnSpPr>
          <p:cNvPr id="31" name="直线箭头连接符 13">
            <a:extLst>
              <a:ext uri="{FF2B5EF4-FFF2-40B4-BE49-F238E27FC236}">
                <a16:creationId xmlns:a16="http://schemas.microsoft.com/office/drawing/2014/main" id="{BF48CBBE-82C6-4E4F-8540-11983D9F9832}"/>
              </a:ext>
            </a:extLst>
          </p:cNvPr>
          <p:cNvCxnSpPr>
            <a:cxnSpLocks/>
          </p:cNvCxnSpPr>
          <p:nvPr/>
        </p:nvCxnSpPr>
        <p:spPr>
          <a:xfrm>
            <a:off x="8083468" y="4699044"/>
            <a:ext cx="0" cy="10852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27C864D-80F6-4E33-A0BE-726D90CC1AD9}"/>
              </a:ext>
            </a:extLst>
          </p:cNvPr>
          <p:cNvSpPr txBox="1"/>
          <p:nvPr/>
        </p:nvSpPr>
        <p:spPr>
          <a:xfrm>
            <a:off x="7721830" y="59909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8C45A1-3680-4A20-8638-D4CF02301571}"/>
              </a:ext>
            </a:extLst>
          </p:cNvPr>
          <p:cNvSpPr txBox="1"/>
          <p:nvPr/>
        </p:nvSpPr>
        <p:spPr>
          <a:xfrm>
            <a:off x="5442039" y="39886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55758-F14D-46D6-A89A-64EE4E17A744}"/>
              </a:ext>
            </a:extLst>
          </p:cNvPr>
          <p:cNvSpPr txBox="1"/>
          <p:nvPr/>
        </p:nvSpPr>
        <p:spPr>
          <a:xfrm>
            <a:off x="6209003" y="400906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7C64B8-8B4D-463A-89FD-7FBD7643ECAC}"/>
              </a:ext>
            </a:extLst>
          </p:cNvPr>
          <p:cNvSpPr txBox="1"/>
          <p:nvPr/>
        </p:nvSpPr>
        <p:spPr>
          <a:xfrm>
            <a:off x="7022784" y="400906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C9BCAC-D714-404E-91BD-71C798614DAF}"/>
              </a:ext>
            </a:extLst>
          </p:cNvPr>
          <p:cNvSpPr txBox="1"/>
          <p:nvPr/>
        </p:nvSpPr>
        <p:spPr>
          <a:xfrm>
            <a:off x="8369308" y="4008172"/>
            <a:ext cx="8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16318</a:t>
            </a:r>
          </a:p>
        </p:txBody>
      </p:sp>
      <p:cxnSp>
        <p:nvCxnSpPr>
          <p:cNvPr id="39" name="直线箭头连接符 56">
            <a:extLst>
              <a:ext uri="{FF2B5EF4-FFF2-40B4-BE49-F238E27FC236}">
                <a16:creationId xmlns:a16="http://schemas.microsoft.com/office/drawing/2014/main" id="{9F09BD53-98AD-4625-A4D8-4CDA9F0F9548}"/>
              </a:ext>
            </a:extLst>
          </p:cNvPr>
          <p:cNvCxnSpPr>
            <a:cxnSpLocks/>
          </p:cNvCxnSpPr>
          <p:nvPr/>
        </p:nvCxnSpPr>
        <p:spPr>
          <a:xfrm flipV="1">
            <a:off x="9346367" y="4366644"/>
            <a:ext cx="0" cy="8750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6F5A6-2FDA-4377-B78E-CDA945F83B96}"/>
              </a:ext>
            </a:extLst>
          </p:cNvPr>
          <p:cNvSpPr txBox="1"/>
          <p:nvPr/>
        </p:nvSpPr>
        <p:spPr>
          <a:xfrm>
            <a:off x="9046476" y="4011345"/>
            <a:ext cx="8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16318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6C2215-3C98-4708-ABBF-D07466B497FB}"/>
              </a:ext>
            </a:extLst>
          </p:cNvPr>
          <p:cNvSpPr txBox="1"/>
          <p:nvPr/>
        </p:nvSpPr>
        <p:spPr>
          <a:xfrm>
            <a:off x="7699952" y="40036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6903</a:t>
            </a:r>
          </a:p>
        </p:txBody>
      </p:sp>
      <p:sp>
        <p:nvSpPr>
          <p:cNvPr id="44" name="文本框 57">
            <a:extLst>
              <a:ext uri="{FF2B5EF4-FFF2-40B4-BE49-F238E27FC236}">
                <a16:creationId xmlns:a16="http://schemas.microsoft.com/office/drawing/2014/main" id="{30E42511-3EC2-464E-AF00-DB7EEB1C8C50}"/>
              </a:ext>
            </a:extLst>
          </p:cNvPr>
          <p:cNvSpPr txBox="1"/>
          <p:nvPr/>
        </p:nvSpPr>
        <p:spPr>
          <a:xfrm>
            <a:off x="9144542" y="5322678"/>
            <a:ext cx="3562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</a:rPr>
              <a:t>6</a:t>
            </a:r>
            <a:endParaRPr kumimoji="1"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A1E0BE-C7A8-451E-9163-C7DADEAC724B}"/>
              </a:ext>
            </a:extLst>
          </p:cNvPr>
          <p:cNvSpPr txBox="1"/>
          <p:nvPr/>
        </p:nvSpPr>
        <p:spPr>
          <a:xfrm>
            <a:off x="1564390" y="5227629"/>
            <a:ext cx="32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Benefit-cost ratio=4.5  (approx.)</a:t>
            </a:r>
          </a:p>
        </p:txBody>
      </p:sp>
    </p:spTree>
    <p:extLst>
      <p:ext uri="{BB962C8B-B14F-4D97-AF65-F5344CB8AC3E}">
        <p14:creationId xmlns:p14="http://schemas.microsoft.com/office/powerpoint/2010/main" val="40764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CB3E62-1787-484B-B46A-8B2E97DE9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91AF33C-AF45-4C1B-BF1D-BE1F981BB7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1280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a7186854-2263-4337-b377-fda11750d83d" Revision="1" Stencil="System.MyShapes" StencilVersion="1.0"/>
</Control>
</file>

<file path=customXml/item2.xml><?xml version="1.0" encoding="utf-8"?>
<Control xmlns="http://schemas.microsoft.com/VisualStudio/2011/storyboarding/control">
  <Id Name="a7186854-2263-4337-b377-fda11750d83d" Revision="1" Stencil="System.MyShapes" StencilVersion="1.0"/>
</Control>
</file>

<file path=customXml/item3.xml><?xml version="1.0" encoding="utf-8"?>
<Control xmlns="http://schemas.microsoft.com/VisualStudio/2011/storyboarding/control">
  <Id Name="a7186854-2263-4337-b377-fda11750d83d" Revision="1" Stencil="System.MyShapes" StencilVersion="1.0"/>
</Control>
</file>

<file path=customXml/itemProps1.xml><?xml version="1.0" encoding="utf-8"?>
<ds:datastoreItem xmlns:ds="http://schemas.openxmlformats.org/officeDocument/2006/customXml" ds:itemID="{D24F853D-110D-432F-81F2-98173E9D4DA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246218B-FF15-466F-A7BB-5E3227D6959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B2D5E9E-3D6A-4246-BAA9-4C1C765DEC1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{9215E9BB-7EB7-414D-B052-A564D17F0D65}tf56160789_win32</Template>
  <TotalTime>231</TotalTime>
  <Words>287</Words>
  <Application>Microsoft Office PowerPoint</Application>
  <PresentationFormat>Widescreen</PresentationFormat>
  <Paragraphs>70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Calibri Light</vt:lpstr>
      <vt:lpstr>Franklin Gothic Book</vt:lpstr>
      <vt:lpstr>1_RetrospectVTI</vt:lpstr>
      <vt:lpstr>Office Theme</vt:lpstr>
      <vt:lpstr>ANC Helmets</vt:lpstr>
      <vt:lpstr>Architecture </vt:lpstr>
      <vt:lpstr>Milestones</vt:lpstr>
      <vt:lpstr>Timeline </vt:lpstr>
      <vt:lpstr>Short demo-Prototype</vt:lpstr>
      <vt:lpstr>PowerPoint Presentation</vt:lpstr>
      <vt:lpstr>Benefit – Cost Ratio</vt:lpstr>
      <vt:lpstr>Future Perspective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Tarun</dc:creator>
  <cp:lastModifiedBy>Tarun</cp:lastModifiedBy>
  <cp:revision>16</cp:revision>
  <dcterms:created xsi:type="dcterms:W3CDTF">2021-07-05T19:29:32Z</dcterms:created>
  <dcterms:modified xsi:type="dcterms:W3CDTF">2021-07-05T23:21:21Z</dcterms:modified>
</cp:coreProperties>
</file>